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4" r:id="rId3"/>
    <p:sldId id="258" r:id="rId4"/>
    <p:sldId id="259" r:id="rId5"/>
    <p:sldId id="267" r:id="rId6"/>
    <p:sldId id="272" r:id="rId7"/>
    <p:sldId id="260" r:id="rId8"/>
    <p:sldId id="269" r:id="rId9"/>
    <p:sldId id="262" r:id="rId10"/>
    <p:sldId id="275" r:id="rId11"/>
    <p:sldId id="273" r:id="rId12"/>
    <p:sldId id="261" r:id="rId13"/>
    <p:sldId id="27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116" autoAdjust="0"/>
  </p:normalViewPr>
  <p:slideViewPr>
    <p:cSldViewPr snapToGrid="0">
      <p:cViewPr varScale="1">
        <p:scale>
          <a:sx n="109" d="100"/>
          <a:sy n="109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088BE-3599-4A57-881A-269CEEAFB50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BFABA-0455-4D3E-A1E6-AB7AD39E7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most species, histone H3 is primarily acetylated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 14, 18, 23, and 56, methylated at arginine 2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 9, 27, 36, and 79, and phosphorylated at ser10, ser28, Thr3, and Thr11. Histone H4 is primarily acetylated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5, 8, 12 and 16, methylated at arginine 3 and lysine 20, and phosphorylated at serine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5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1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4804" y="2584020"/>
            <a:ext cx="1151733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Identification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and Validation of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DNA Methylation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Biomarkers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for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cancers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04/17/2019</a:t>
            </a:r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4" y="346075"/>
            <a:ext cx="30861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4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5" y="1312862"/>
            <a:ext cx="6969738" cy="5141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7684" y="252227"/>
            <a:ext cx="9495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Circulating Tumor DNA (</a:t>
            </a:r>
            <a:r>
              <a:rPr lang="en-US" sz="24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 in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Carcinoma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629620" y="2049137"/>
            <a:ext cx="198303" cy="14322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87249" y="2324560"/>
            <a:ext cx="242370" cy="5508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404213" y="3514380"/>
            <a:ext cx="88136" cy="2313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912108" y="2482554"/>
            <a:ext cx="3502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10-200ng/</a:t>
            </a:r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ul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Plasma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91499" y="4682169"/>
            <a:ext cx="99152" cy="5838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23045" y="2324560"/>
            <a:ext cx="180976" cy="3580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912105" y="4359298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Non-invasive  diagnosis and real-time surveillance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8803559" y="3075587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4240" y="6454775"/>
            <a:ext cx="4048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Circulating tumor DNA, </a:t>
            </a:r>
            <a:r>
              <a:rPr lang="en-US" dirty="0" smtClean="0">
                <a:solidFill>
                  <a:srgbClr val="222222"/>
                </a:solidFill>
                <a:latin typeface="Lora"/>
              </a:rPr>
              <a:t>Wikipedia, 2019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912106" y="3393796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Non-random distributed, repeat regions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8803559" y="4238113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67146" y="6412254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  <a:endParaRPr lang="en-US" i="1" dirty="0">
              <a:latin typeface="ITCSymbolStd-MediumItalic"/>
            </a:endParaRPr>
          </a:p>
        </p:txBody>
      </p:sp>
    </p:spTree>
    <p:extLst>
      <p:ext uri="{BB962C8B-B14F-4D97-AF65-F5344CB8AC3E}">
        <p14:creationId xmlns:p14="http://schemas.microsoft.com/office/powerpoint/2010/main" val="294045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53" y="1151611"/>
            <a:ext cx="8336365" cy="4159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423" y="197504"/>
            <a:ext cx="11038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Prediction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of cancer tissue of origin from plasma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using cell-free DNA methylation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8978" y="5419141"/>
            <a:ext cx="1092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Application of the prediction model to plasma samples from patients with CRC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30) or LC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= 29) and from healthy individuals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75)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5671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306569"/>
            <a:ext cx="11085442" cy="4212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92572" y="6383945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  <a:endParaRPr lang="en-US" i="1" dirty="0">
              <a:latin typeface="ITCSymbolStd-MediumItal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4806" y="428016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levels reveals long-term health status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4806" y="5519391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Long-region average methylation level from low-pass genome-wide DNA methylation sequencing data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19322" y="5874724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Mbp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Genome-window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t="27949" r="15060" b="28462"/>
          <a:stretch/>
        </p:blipFill>
        <p:spPr>
          <a:xfrm>
            <a:off x="112128" y="1709139"/>
            <a:ext cx="4818186" cy="43223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04592" y="3020526"/>
            <a:ext cx="878429" cy="2308324"/>
            <a:chOff x="4146431" y="3801608"/>
            <a:chExt cx="878429" cy="2308324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9740266"/>
                </p:ext>
              </p:extLst>
            </p:nvPr>
          </p:nvGraphicFramePr>
          <p:xfrm>
            <a:off x="4146431" y="4049759"/>
            <a:ext cx="461553" cy="18120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0" r:id="rId4" imgW="1257120" imgH="6488640" progId="">
                    <p:embed/>
                  </p:oleObj>
                </mc:Choice>
                <mc:Fallback>
                  <p:oleObj r:id="rId4" imgW="1257120" imgH="648864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146431" y="4049759"/>
                          <a:ext cx="461553" cy="18120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474580" y="3801608"/>
              <a:ext cx="55028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 smtClean="0"/>
            </a:p>
            <a:p>
              <a:r>
                <a:rPr lang="en-US" sz="1200" dirty="0" smtClean="0"/>
                <a:t>NULL</a:t>
              </a:r>
            </a:p>
            <a:p>
              <a:r>
                <a:rPr lang="en-US" sz="1200" dirty="0" smtClean="0"/>
                <a:t>BRCA</a:t>
              </a:r>
            </a:p>
            <a:p>
              <a:r>
                <a:rPr lang="en-US" sz="1200" dirty="0" smtClean="0"/>
                <a:t>COAD</a:t>
              </a:r>
            </a:p>
            <a:p>
              <a:r>
                <a:rPr lang="en-US" sz="1200" dirty="0" smtClean="0"/>
                <a:t>GBM</a:t>
              </a:r>
            </a:p>
            <a:p>
              <a:r>
                <a:rPr lang="en-US" sz="1200" dirty="0" smtClean="0"/>
                <a:t>HCC</a:t>
              </a:r>
            </a:p>
            <a:p>
              <a:r>
                <a:rPr lang="en-US" sz="1200" dirty="0" smtClean="0"/>
                <a:t>KIRC</a:t>
              </a:r>
            </a:p>
            <a:p>
              <a:r>
                <a:rPr lang="en-US" sz="1200" dirty="0" smtClean="0"/>
                <a:t>LUAD</a:t>
              </a:r>
            </a:p>
            <a:p>
              <a:r>
                <a:rPr lang="en-US" sz="1200" dirty="0" smtClean="0"/>
                <a:t>LUSC</a:t>
              </a:r>
            </a:p>
            <a:p>
              <a:r>
                <a:rPr lang="en-US" sz="1200" dirty="0" smtClean="0"/>
                <a:t>PRAD</a:t>
              </a:r>
            </a:p>
            <a:p>
              <a:r>
                <a:rPr lang="en-US" sz="1200" dirty="0" smtClean="0"/>
                <a:t>UCEC</a:t>
              </a:r>
            </a:p>
            <a:p>
              <a:endParaRPr lang="en-US" sz="12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7221" y="218589"/>
            <a:ext cx="115173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Cancer diagnosis panels to be validated in the plasma using cell-free DNA methylation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76156" y="1524473"/>
            <a:ext cx="4223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GBM: </a:t>
            </a:r>
            <a:r>
              <a:rPr lang="en-US" b="1" dirty="0" smtClean="0">
                <a:solidFill>
                  <a:srgbClr val="FF0000"/>
                </a:solidFill>
              </a:rPr>
              <a:t>IRF4, </a:t>
            </a:r>
            <a:r>
              <a:rPr lang="en-US" dirty="0" smtClean="0"/>
              <a:t>MGMT, CD133, ARF1,C2orf40, 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938" b="2227"/>
          <a:stretch/>
        </p:blipFill>
        <p:spPr>
          <a:xfrm>
            <a:off x="5064368" y="2027755"/>
            <a:ext cx="6937131" cy="47248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872453" y="3268677"/>
            <a:ext cx="992003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PBMC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B-cells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Neutrophil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CD4+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CRC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AML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GBM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BCRA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HepG2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NSLCL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RA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OA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3308" y="4774223"/>
            <a:ext cx="6638191" cy="5546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872453" y="5038392"/>
            <a:ext cx="578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0557" y="6414078"/>
            <a:ext cx="4381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Support vector machine (five-fold cross-validation</a:t>
            </a:r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0557" y="6125786"/>
            <a:ext cx="30075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TCGA+GEO: 11846 cancer samples</a:t>
            </a:r>
          </a:p>
        </p:txBody>
      </p:sp>
      <p:sp>
        <p:nvSpPr>
          <p:cNvPr id="19" name="Down Arrow 18"/>
          <p:cNvSpPr/>
          <p:nvPr/>
        </p:nvSpPr>
        <p:spPr>
          <a:xfrm rot="10800000">
            <a:off x="10735408" y="4950069"/>
            <a:ext cx="351692" cy="27298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2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705100"/>
            <a:ext cx="2322546" cy="40122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963" y="345491"/>
            <a:ext cx="1151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Future work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1471873"/>
            <a:ext cx="3170238" cy="8173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95162" y="48767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P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rostate cancer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6132" y="437836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Roboto"/>
              </a:rPr>
              <a:t>US20070048738A1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10" y="2669696"/>
            <a:ext cx="1352550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074" y="3234856"/>
            <a:ext cx="3086100" cy="14763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746081" y="4876799"/>
            <a:ext cx="3619500" cy="960054"/>
            <a:chOff x="7349474" y="5644307"/>
            <a:chExt cx="3619500" cy="960054"/>
          </a:xfrm>
        </p:grpSpPr>
        <p:sp>
          <p:nvSpPr>
            <p:cNvPr id="15" name="Rectangle 14"/>
            <p:cNvSpPr/>
            <p:nvPr/>
          </p:nvSpPr>
          <p:spPr>
            <a:xfrm>
              <a:off x="7349474" y="5644307"/>
              <a:ext cx="33538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Roboto"/>
                </a:rPr>
                <a:t>Glioblastoma 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cancer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Pancreatic cancer</a:t>
              </a: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Chronic</a:t>
              </a:r>
              <a:r>
                <a:rPr lang="en-US" dirty="0">
                  <a:solidFill>
                    <a:srgbClr val="333333"/>
                  </a:solidFill>
                  <a:latin typeface="Roboto"/>
                </a:rPr>
                <a:t> lymphocytic 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leukemia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9474" y="5681031"/>
              <a:ext cx="3619500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2139010" y="3302591"/>
            <a:ext cx="393086" cy="189909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09619" y="345931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US, FDA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528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4763" y="1551991"/>
            <a:ext cx="46688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Thanks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902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42075" y="277069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Human Genome and modification systems (Epigenetics)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50" name="Picture 2" descr="Image result for epigenetics  methy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" y="1422400"/>
            <a:ext cx="571377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322275" y="1259478"/>
            <a:ext cx="4844325" cy="5154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</a:t>
            </a: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hydroxymethylation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Histone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H3K4me1,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H3K27ac, </a:t>
            </a: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H3K9ac 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ncRNA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miRNA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lncRNA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circRNA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piRNA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34" y="5089019"/>
            <a:ext cx="2914141" cy="1438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0970" y="4798328"/>
            <a:ext cx="10695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methyl group</a:t>
            </a:r>
            <a:endParaRPr lang="en-US" sz="11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27700" y="5089019"/>
            <a:ext cx="108032" cy="143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373425" y="6556881"/>
            <a:ext cx="3996963" cy="33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>
                <a:latin typeface="ITCSymbolStd-MediumItalic"/>
                <a:ea typeface="+mn-ea"/>
                <a:cs typeface="+mn-cs"/>
              </a:rPr>
              <a:t>Allis, </a:t>
            </a:r>
            <a:r>
              <a:rPr lang="en-US" sz="1600" i="1" dirty="0">
                <a:latin typeface="ITCSymbolStd-MediumItalic"/>
                <a:ea typeface="+mn-ea"/>
                <a:cs typeface="+mn-cs"/>
              </a:rPr>
              <a:t>Nature </a:t>
            </a:r>
            <a:r>
              <a:rPr lang="en-US" sz="1600" i="1" dirty="0">
                <a:latin typeface="ITCSymbolStd-MediumItalic"/>
                <a:ea typeface="+mn-ea"/>
                <a:cs typeface="+mn-cs"/>
              </a:rPr>
              <a:t>Review Genetics, 2016</a:t>
            </a:r>
            <a:endParaRPr lang="en-US" sz="1600" i="1" dirty="0">
              <a:latin typeface="ITCSymbolStd-MediumItal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05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0"/>
          <a:stretch/>
        </p:blipFill>
        <p:spPr>
          <a:xfrm>
            <a:off x="357240" y="1132574"/>
            <a:ext cx="11001993" cy="398043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61075" y="352605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methylation, gene expression and human development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394853" y="6364747"/>
            <a:ext cx="3797147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DNA methylation, Wikipedia, </a:t>
            </a:r>
            <a:r>
              <a:rPr lang="en-US" sz="1800" dirty="0" smtClean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2019</a:t>
            </a:r>
            <a:endParaRPr lang="en-US" sz="1800" dirty="0">
              <a:solidFill>
                <a:srgbClr val="222222"/>
              </a:solidFill>
              <a:latin typeface="Lo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3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" y="1570233"/>
            <a:ext cx="6395435" cy="4492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44718" y="305471"/>
            <a:ext cx="10821970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methylation: best biomarkers for human diseases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021167" y="1570233"/>
            <a:ext cx="4125622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955049" y="3411939"/>
            <a:ext cx="4815917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sensitivity: single molecular with PCR</a:t>
            </a:r>
          </a:p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Stable in vitro without degradation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tissue and status specificity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Change earlier than mRNA and protein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Easy to be assembled to a multi-disease panel</a:t>
            </a: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795964" y="2065336"/>
            <a:ext cx="4193749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345157" y="1691555"/>
            <a:ext cx="6035703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Almost all diseases showed abnormal methylation change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Aging can be highly predicted by methylation clock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4851" y="6488668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Molecular biomarker, </a:t>
            </a:r>
            <a:r>
              <a:rPr lang="en-US" dirty="0">
                <a:solidFill>
                  <a:srgbClr val="222222"/>
                </a:solidFill>
                <a:latin typeface="Lora"/>
              </a:rPr>
              <a:t>Wikipedia, 2019</a:t>
            </a:r>
            <a:endParaRPr lang="en-US" dirty="0">
              <a:solidFill>
                <a:srgbClr val="222222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353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9" y="1426412"/>
            <a:ext cx="2401512" cy="19431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55643" y="303385"/>
            <a:ext cx="11030123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 of DNA methylation as the distinguish biomarker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67206" y="3381526"/>
            <a:ext cx="1999858" cy="3960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~100%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924" b="9494"/>
          <a:stretch/>
        </p:blipFill>
        <p:spPr>
          <a:xfrm>
            <a:off x="194573" y="3921704"/>
            <a:ext cx="2673318" cy="249572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1711353" y="4404527"/>
            <a:ext cx="1085458" cy="391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sz="1800" b="1" baseline="30000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=0.91</a:t>
            </a:r>
            <a:endParaRPr lang="en-US" sz="1800" b="1" baseline="30000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573" y="6442825"/>
            <a:ext cx="3226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ITCSymbolStd-MediumItalic"/>
              </a:rPr>
              <a:t>Kaminsky</a:t>
            </a:r>
            <a:r>
              <a:rPr lang="en-US" sz="1600" i="1" dirty="0">
                <a:latin typeface="ITCSymbolStd-MediumItalic"/>
              </a:rPr>
              <a:t>, Nature Genetics, 2009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29499" y="1212764"/>
            <a:ext cx="4641531" cy="4733595"/>
            <a:chOff x="3486838" y="2363364"/>
            <a:chExt cx="2952663" cy="2782275"/>
          </a:xfrm>
        </p:grpSpPr>
        <p:pic>
          <p:nvPicPr>
            <p:cNvPr id="8" name="Picture 2" descr="C:\Users\Shicheng Guo\Dropbox\Project\PanCancer\PC12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0" r="4273" b="3494"/>
            <a:stretch/>
          </p:blipFill>
          <p:spPr bwMode="auto">
            <a:xfrm>
              <a:off x="3486838" y="2409558"/>
              <a:ext cx="2952663" cy="2736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10"/>
            <p:cNvGrpSpPr/>
            <p:nvPr/>
          </p:nvGrpSpPr>
          <p:grpSpPr>
            <a:xfrm>
              <a:off x="4364224" y="2363364"/>
              <a:ext cx="1969351" cy="2300313"/>
              <a:chOff x="4046724" y="813522"/>
              <a:chExt cx="1969351" cy="2300313"/>
            </a:xfrm>
          </p:grpSpPr>
          <p:sp>
            <p:nvSpPr>
              <p:cNvPr id="10" name="椭圆 6"/>
              <p:cNvSpPr/>
              <p:nvPr/>
            </p:nvSpPr>
            <p:spPr>
              <a:xfrm rot="19569729">
                <a:off x="4046724" y="813522"/>
                <a:ext cx="793674" cy="230031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椭圆 7"/>
              <p:cNvSpPr/>
              <p:nvPr/>
            </p:nvSpPr>
            <p:spPr>
              <a:xfrm rot="3333254">
                <a:off x="5301878" y="1935081"/>
                <a:ext cx="522132" cy="90626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8525196" y="591089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681"/>
          <a:stretch/>
        </p:blipFill>
        <p:spPr>
          <a:xfrm>
            <a:off x="2989215" y="1696934"/>
            <a:ext cx="4672782" cy="362464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08239" y="5367594"/>
            <a:ext cx="4353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DiverdaSansCom-Bold"/>
              </a:rPr>
              <a:t>DNA methylation-based age and age acceleration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425887" y="5721383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ITCSymbolStd-MediumItalic"/>
              </a:rPr>
              <a:t>Horvath, Nature Review Genetics, 2018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 rot="19760070">
            <a:off x="8425555" y="1562309"/>
            <a:ext cx="1955800" cy="371588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2828"/>
          <a:stretch/>
        </p:blipFill>
        <p:spPr>
          <a:xfrm>
            <a:off x="1406525" y="723286"/>
            <a:ext cx="8880475" cy="499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162" y="76419"/>
            <a:ext cx="10730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Tissue clustering based on cell-free circulating DNA methylation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377" y="6058237"/>
            <a:ext cx="10617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clustering of human tissues using the top 15% most-variable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regions from WGBS  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We identified lots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germ-layer-specific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signals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4315" y="5657135"/>
            <a:ext cx="335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Endoderm   Mesoderm  Ectoderm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42950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85825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09327" y="5578485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6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icheng Guo\Desktop\tre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9" y="980973"/>
            <a:ext cx="6519025" cy="5507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3" name="文本框 11"/>
          <p:cNvSpPr txBox="1"/>
          <p:nvPr/>
        </p:nvSpPr>
        <p:spPr>
          <a:xfrm>
            <a:off x="9582992" y="1025554"/>
            <a:ext cx="216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Distance= 1-correlation</a:t>
            </a:r>
          </a:p>
          <a:p>
            <a:pPr algn="r"/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Cluster= </a:t>
            </a:r>
            <a:r>
              <a:rPr lang="en-US" altLang="zh-CN" sz="1600" b="1" dirty="0" err="1" smtClean="0">
                <a:solidFill>
                  <a:schemeClr val="tx2">
                    <a:lumMod val="50000"/>
                  </a:schemeClr>
                </a:solidFill>
              </a:rPr>
              <a:t>mcquity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87945" y="6533249"/>
            <a:ext cx="3752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r="28008"/>
          <a:stretch/>
        </p:blipFill>
        <p:spPr>
          <a:xfrm>
            <a:off x="301856" y="1902429"/>
            <a:ext cx="4811102" cy="3114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73795" y="199608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 analysis reveals cancer and normal similarity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349,049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 err="1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CpGs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2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  <a:cs typeface="+mj-cs"/>
                      </a:rPr>
                      <m:t>× </m:t>
                    </m:r>
                  </m:oMath>
                </a14:m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1278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Samples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:endParaRPr lang="zh-CN" altLang="en-US" sz="2000" b="1" dirty="0">
                  <a:solidFill>
                    <a:schemeClr val="tx2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+mj-cs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  <a:blipFill>
                <a:blip r:embed="rId5"/>
                <a:stretch>
                  <a:fillRect l="-1461" t="-9231" r="-79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21262" y="1357679"/>
            <a:ext cx="4791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Pan-cancer methylation microarray dataset</a:t>
            </a:r>
            <a:endParaRPr lang="zh-CN" alt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4856" y="5433171"/>
            <a:ext cx="1959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11 cancer type</a:t>
            </a:r>
            <a:endParaRPr lang="zh-CN" alt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87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1198" y="1301498"/>
            <a:ext cx="12510068" cy="5556502"/>
            <a:chOff x="1388026" y="1187198"/>
            <a:chExt cx="12510068" cy="5556502"/>
          </a:xfrm>
        </p:grpSpPr>
        <p:grpSp>
          <p:nvGrpSpPr>
            <p:cNvPr id="14" name="Group 13"/>
            <p:cNvGrpSpPr/>
            <p:nvPr/>
          </p:nvGrpSpPr>
          <p:grpSpPr>
            <a:xfrm>
              <a:off x="1388026" y="1187198"/>
              <a:ext cx="10308674" cy="5556502"/>
              <a:chOff x="1824456" y="793498"/>
              <a:chExt cx="5654561" cy="2911875"/>
            </a:xfrm>
          </p:grpSpPr>
          <p:pic>
            <p:nvPicPr>
              <p:cNvPr id="2" name="Picture 4" descr="C:\Users\Shicheng Guo\AppData\Roaming\Tencent\Users\562814626\QQ\WinTemp\RichOle\ZWKLL``)WBU2~SO}]0C0KOU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7" y="793498"/>
                <a:ext cx="2465625" cy="241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5" descr="C:\Users\Shicheng Guo\AppData\Roaming\Tencent\Users\562814626\QQ\WinTemp\RichOle\8VM)XCXOAJBAZ4YDWTA@}}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4597" y="793498"/>
                <a:ext cx="2458180" cy="2390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11"/>
              <p:cNvSpPr txBox="1"/>
              <p:nvPr/>
            </p:nvSpPr>
            <p:spPr>
              <a:xfrm>
                <a:off x="2415092" y="3472651"/>
                <a:ext cx="1375914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Cancer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6" name="TextBox 12"/>
              <p:cNvSpPr txBox="1"/>
              <p:nvPr/>
            </p:nvSpPr>
            <p:spPr>
              <a:xfrm>
                <a:off x="4972541" y="3472651"/>
                <a:ext cx="1391038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Normal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pic>
            <p:nvPicPr>
              <p:cNvPr id="7" name="Picture 9" descr="C:\Users\Shicheng Guo\AppData\Roaming\Tencent\Users\562814626\QQ\WinTemp\RichOle\BI}[XRX0))]GAA[W220APSO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6" y="3240359"/>
                <a:ext cx="5085619" cy="71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824456" y="3279435"/>
                <a:ext cx="5654561" cy="137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LUAD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UCEC   COAD   LUSC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KIRP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LIHC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PRAD   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HNSC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THCA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BRCA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   KIRC</a:t>
                </a:r>
                <a:endParaRPr lang="zh-CN" altLang="en-US" sz="1100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等腰三角形 4"/>
              <p:cNvSpPr/>
              <p:nvPr/>
            </p:nvSpPr>
            <p:spPr>
              <a:xfrm>
                <a:off x="2632500" y="1775274"/>
                <a:ext cx="263162" cy="172122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等腰三角形 23"/>
              <p:cNvSpPr/>
              <p:nvPr/>
            </p:nvSpPr>
            <p:spPr>
              <a:xfrm>
                <a:off x="1973402" y="1082306"/>
                <a:ext cx="263162" cy="139433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" name="矩形 1"/>
              <p:cNvSpPr/>
              <p:nvPr/>
            </p:nvSpPr>
            <p:spPr>
              <a:xfrm>
                <a:off x="2047306" y="1906742"/>
                <a:ext cx="1539174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Liver Cancer  R=0.84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3" name="矩形 19"/>
              <p:cNvSpPr/>
              <p:nvPr/>
            </p:nvSpPr>
            <p:spPr>
              <a:xfrm>
                <a:off x="1953871" y="1208171"/>
                <a:ext cx="1535410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Lung Cancer  R=0.90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2101594" y="3589200"/>
              <a:ext cx="17965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R=0.97</a:t>
              </a:r>
              <a:endParaRPr lang="zh-CN" altLang="en-US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4098" y="334934"/>
            <a:ext cx="11409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Tumor heterogeneity revealed by genome-wide DNA methylation 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515706" y="2438400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19911" y="2438399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621465" y="2475252"/>
            <a:ext cx="2065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 and KIRP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537674" y="2850181"/>
            <a:ext cx="2884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Clear 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Cell Carcinoma</a:t>
            </a:r>
          </a:p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P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apillary Cell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Carcinoma</a:t>
            </a:r>
            <a:r>
              <a:rPr lang="en-US" sz="1400" b="0" i="0" dirty="0" smtClean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8541106" y="4802916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19911" y="4769403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1452068" y="1761500"/>
            <a:ext cx="273127" cy="26606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541106" y="2054656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44279" y="4365627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677000" y="4618250"/>
            <a:ext cx="2605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KIRC/KIRP </a:t>
            </a:r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R=0.92</a:t>
            </a:r>
            <a:endParaRPr lang="zh-CN" altLang="en-US" b="1" dirty="0" smtClean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751628" y="366831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Kidney</a:t>
            </a:r>
            <a:endParaRPr lang="en-US" dirty="0"/>
          </a:p>
        </p:txBody>
      </p:sp>
      <p:sp>
        <p:nvSpPr>
          <p:cNvPr id="38" name="Down Arrow 37"/>
          <p:cNvSpPr/>
          <p:nvPr/>
        </p:nvSpPr>
        <p:spPr>
          <a:xfrm>
            <a:off x="10440252" y="4267693"/>
            <a:ext cx="989028" cy="136527"/>
          </a:xfrm>
          <a:prstGeom prst="downArrow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86565" y="644416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2794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8"/>
          <p:cNvSpPr txBox="1"/>
          <p:nvPr/>
        </p:nvSpPr>
        <p:spPr>
          <a:xfrm>
            <a:off x="584461" y="372547"/>
            <a:ext cx="11396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Multi-label Classification to Pan-cancer with Random Forest Method</a:t>
            </a:r>
            <a:endParaRPr lang="zh-CN" alt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8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17969"/>
              </p:ext>
            </p:extLst>
          </p:nvPr>
        </p:nvGraphicFramePr>
        <p:xfrm>
          <a:off x="5177135" y="1396361"/>
          <a:ext cx="5523580" cy="40412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0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Variable=25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Variable=75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HNSC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KIRP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LIHC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LUAD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THCA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UCEC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59036" y="1175877"/>
            <a:ext cx="4463794" cy="4621607"/>
            <a:chOff x="249608" y="996769"/>
            <a:chExt cx="4822609" cy="4951258"/>
          </a:xfrm>
        </p:grpSpPr>
        <p:grpSp>
          <p:nvGrpSpPr>
            <p:cNvPr id="4" name="组合 7"/>
            <p:cNvGrpSpPr/>
            <p:nvPr/>
          </p:nvGrpSpPr>
          <p:grpSpPr>
            <a:xfrm>
              <a:off x="249608" y="996769"/>
              <a:ext cx="4822609" cy="4951258"/>
              <a:chOff x="56439" y="906011"/>
              <a:chExt cx="5703479" cy="4930009"/>
            </a:xfrm>
          </p:grpSpPr>
          <p:pic>
            <p:nvPicPr>
              <p:cNvPr id="5" name="图片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40"/>
              <a:stretch/>
            </p:blipFill>
            <p:spPr>
              <a:xfrm>
                <a:off x="56439" y="906011"/>
                <a:ext cx="5703479" cy="4930009"/>
              </a:xfrm>
              <a:prstGeom prst="rect">
                <a:avLst/>
              </a:prstGeom>
            </p:spPr>
          </p:pic>
          <p:pic>
            <p:nvPicPr>
              <p:cNvPr id="6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065" y="2446020"/>
                <a:ext cx="952191" cy="3006090"/>
              </a:xfrm>
              <a:prstGeom prst="rect">
                <a:avLst/>
              </a:prstGeom>
            </p:spPr>
          </p:pic>
        </p:grpSp>
        <p:grpSp>
          <p:nvGrpSpPr>
            <p:cNvPr id="9" name="组合 11"/>
            <p:cNvGrpSpPr/>
            <p:nvPr/>
          </p:nvGrpSpPr>
          <p:grpSpPr>
            <a:xfrm>
              <a:off x="1357459" y="1353370"/>
              <a:ext cx="783953" cy="4231022"/>
              <a:chOff x="904973" y="1708209"/>
              <a:chExt cx="651880" cy="2915850"/>
            </a:xfrm>
          </p:grpSpPr>
          <p:cxnSp>
            <p:nvCxnSpPr>
              <p:cNvPr id="10" name="直接连接符 16"/>
              <p:cNvCxnSpPr/>
              <p:nvPr/>
            </p:nvCxnSpPr>
            <p:spPr>
              <a:xfrm flipH="1" flipV="1">
                <a:off x="904973" y="1708209"/>
                <a:ext cx="3374" cy="291585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8"/>
              <p:cNvCxnSpPr/>
              <p:nvPr/>
            </p:nvCxnSpPr>
            <p:spPr>
              <a:xfrm flipH="1" flipV="1">
                <a:off x="1532294" y="1708209"/>
                <a:ext cx="24559" cy="2907277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7"/>
          <p:cNvSpPr txBox="1"/>
          <p:nvPr/>
        </p:nvSpPr>
        <p:spPr>
          <a:xfrm>
            <a:off x="584461" y="5717700"/>
            <a:ext cx="10445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25-75 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CpG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provide ~80% accuracy to 22 sample types</a:t>
            </a:r>
            <a:endParaRPr lang="zh-CN" altLang="en-US" sz="22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83996" y="6408227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86844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637</Words>
  <Application>Microsoft Office PowerPoint</Application>
  <PresentationFormat>Widescreen</PresentationFormat>
  <Paragraphs>218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Adobe Gothic Std B</vt:lpstr>
      <vt:lpstr>SimSun</vt:lpstr>
      <vt:lpstr>Arial</vt:lpstr>
      <vt:lpstr>Arial</vt:lpstr>
      <vt:lpstr>Arial Black</vt:lpstr>
      <vt:lpstr>Calibri</vt:lpstr>
      <vt:lpstr>Calibri Light</vt:lpstr>
      <vt:lpstr>等线</vt:lpstr>
      <vt:lpstr>DiverdaSansCom-Bold</vt:lpstr>
      <vt:lpstr>ITCSymbolStd-MediumItalic</vt:lpstr>
      <vt:lpstr>Lora</vt:lpstr>
      <vt:lpstr>Roboto</vt:lpstr>
      <vt:lpstr>黑体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158</cp:revision>
  <dcterms:created xsi:type="dcterms:W3CDTF">2019-04-18T04:27:02Z</dcterms:created>
  <dcterms:modified xsi:type="dcterms:W3CDTF">2019-04-18T17:56:52Z</dcterms:modified>
</cp:coreProperties>
</file>